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gif>
</file>

<file path=ppt/media/image11.png>
</file>

<file path=ppt/media/image2.png>
</file>

<file path=ppt/media/image3.jpg>
</file>

<file path=ppt/media/image4.gif>
</file>

<file path=ppt/media/image5.pn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3.jpg"/><Relationship Id="rId5" Type="http://schemas.openxmlformats.org/officeDocument/2006/relationships/hyperlink" Target="https://sentineldatahub.github.io/DataHubSyste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gif"/><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gif"/><Relationship Id="rId4" Type="http://schemas.openxmlformats.org/officeDocument/2006/relationships/image" Target="../media/image9.gif"/><Relationship Id="rId5"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hyperlink" Target="https://sentineldatahub.github.io/DataHubSystem/" TargetMode="External"/></Relationships>
</file>

<file path=ppt/slides/_rels/slide7.xml.rels><?xml version="1.0" encoding="UTF-8" standalone="yes"?><Relationships xmlns="http://schemas.openxmlformats.org/package/2006/relationships"><Relationship Id="rId11" Type="http://schemas.openxmlformats.org/officeDocument/2006/relationships/hyperlink" Target="https://github.com/aadarsh73/NASA_Remote_Sensing_Data_Analysis" TargetMode="External"/><Relationship Id="rId10" Type="http://schemas.openxmlformats.org/officeDocument/2006/relationships/hyperlink" Target="http://www.datacap.earth" TargetMode="External"/><Relationship Id="rId13" Type="http://schemas.openxmlformats.org/officeDocument/2006/relationships/hyperlink" Target="https://github.com/aadarsh73/NASA_Remote_Sensing_Data_Analysis%20,%C2%A0" TargetMode="External"/><Relationship Id="rId12" Type="http://schemas.openxmlformats.org/officeDocument/2006/relationships/hyperlink" Target="https://github.com/nugget-cloud/nasa-visualisations"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hyperlink" Target="https://data.nasa.gov/dataset/EO-1-Hyperion/ethf-arwz/data" TargetMode="External"/><Relationship Id="rId9" Type="http://schemas.openxmlformats.org/officeDocument/2006/relationships/hyperlink" Target="https://www.christopherlovell.co.uk/blog/2016/04/27/h5py-intro.html" TargetMode="External"/><Relationship Id="rId14" Type="http://schemas.openxmlformats.org/officeDocument/2006/relationships/hyperlink" Target="https://sentineldatahub.github.io/DataHubSystem/" TargetMode="External"/><Relationship Id="rId5" Type="http://schemas.openxmlformats.org/officeDocument/2006/relationships/hyperlink" Target="https://doi.org/10.5067/VIIRS/VJ113A2.002" TargetMode="External"/><Relationship Id="rId6" Type="http://schemas.openxmlformats.org/officeDocument/2006/relationships/hyperlink" Target="https://doi.org/10.5067/MODIS/MCD18A2.061" TargetMode="External"/><Relationship Id="rId7" Type="http://schemas.openxmlformats.org/officeDocument/2006/relationships/hyperlink" Target="https://doi.org/10.5067/VIIRS/VNP22Q2.001" TargetMode="External"/><Relationship Id="rId8" Type="http://schemas.openxmlformats.org/officeDocument/2006/relationships/hyperlink" Target="https://doi.org/10.5067/MODIS/MOD28C3.061"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3" name="Shape 83"/>
        <p:cNvGrpSpPr/>
        <p:nvPr/>
      </p:nvGrpSpPr>
      <p:grpSpPr>
        <a:xfrm>
          <a:off x="0" y="0"/>
          <a:ext cx="0" cy="0"/>
          <a:chOff x="0" y="0"/>
          <a:chExt cx="0" cy="0"/>
        </a:xfrm>
      </p:grpSpPr>
      <p:sp>
        <p:nvSpPr>
          <p:cNvPr id="84" name="Google Shape;84;p13"/>
          <p:cNvSpPr/>
          <p:nvPr/>
        </p:nvSpPr>
        <p:spPr>
          <a:xfrm>
            <a:off x="0" y="0"/>
            <a:ext cx="12192000" cy="6858000"/>
          </a:xfrm>
          <a:prstGeom prst="rect">
            <a:avLst/>
          </a:prstGeom>
          <a:solidFill>
            <a:srgbClr val="0C0C0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A blue background with white text&#10;&#10;Description automatically generated" id="85" name="Google Shape;85;p13"/>
          <p:cNvPicPr preferRelativeResize="0"/>
          <p:nvPr/>
        </p:nvPicPr>
        <p:blipFill rotWithShape="1">
          <a:blip r:embed="rId3">
            <a:alphaModFix/>
          </a:blip>
          <a:srcRect b="-1" l="1623" r="21548" t="0"/>
          <a:stretch/>
        </p:blipFill>
        <p:spPr>
          <a:xfrm>
            <a:off x="4547937" y="-5"/>
            <a:ext cx="7644062" cy="3681406"/>
          </a:xfrm>
          <a:prstGeom prst="rect">
            <a:avLst/>
          </a:prstGeom>
          <a:noFill/>
          <a:ln>
            <a:noFill/>
          </a:ln>
        </p:spPr>
      </p:pic>
      <p:pic>
        <p:nvPicPr>
          <p:cNvPr descr="A map of the earth with a map of africa and a map of the earth&#10;&#10;Description automatically generated" id="86" name="Google Shape;86;p13"/>
          <p:cNvPicPr preferRelativeResize="0"/>
          <p:nvPr/>
        </p:nvPicPr>
        <p:blipFill rotWithShape="1">
          <a:blip r:embed="rId4">
            <a:alphaModFix/>
          </a:blip>
          <a:srcRect b="15806" l="0" r="-1" t="26675"/>
          <a:stretch/>
        </p:blipFill>
        <p:spPr>
          <a:xfrm>
            <a:off x="4587523" y="3681409"/>
            <a:ext cx="7644062" cy="3176595"/>
          </a:xfrm>
          <a:prstGeom prst="rect">
            <a:avLst/>
          </a:prstGeom>
          <a:noFill/>
          <a:ln>
            <a:noFill/>
          </a:ln>
        </p:spPr>
      </p:pic>
      <p:sp>
        <p:nvSpPr>
          <p:cNvPr id="87" name="Google Shape;87;p13"/>
          <p:cNvSpPr/>
          <p:nvPr/>
        </p:nvSpPr>
        <p:spPr>
          <a:xfrm>
            <a:off x="0" y="0"/>
            <a:ext cx="12192000" cy="6858000"/>
          </a:xfrm>
          <a:prstGeom prst="rect">
            <a:avLst/>
          </a:prstGeom>
          <a:gradFill>
            <a:gsLst>
              <a:gs pos="0">
                <a:srgbClr val="0C0C0C"/>
              </a:gs>
              <a:gs pos="36000">
                <a:srgbClr val="0C0C0C"/>
              </a:gs>
              <a:gs pos="81000">
                <a:srgbClr val="0C0C0C">
                  <a:alpha val="0"/>
                </a:srgbClr>
              </a:gs>
              <a:gs pos="100000">
                <a:srgbClr val="0C0C0C">
                  <a:alpha val="0"/>
                </a:srgbClr>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8" name="Google Shape;88;p13"/>
          <p:cNvSpPr txBox="1"/>
          <p:nvPr>
            <p:ph type="ctrTitle"/>
          </p:nvPr>
        </p:nvSpPr>
        <p:spPr>
          <a:xfrm>
            <a:off x="620486" y="1610024"/>
            <a:ext cx="5415704" cy="1477159"/>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2800"/>
              <a:buFont typeface="Calibri"/>
              <a:buNone/>
            </a:pPr>
            <a:r>
              <a:rPr b="1" lang="en-GB" sz="2800">
                <a:solidFill>
                  <a:schemeClr val="lt1"/>
                </a:solidFill>
              </a:rPr>
              <a:t>Explore a Biodiversity Hotspot with Imaging Spectroscopy</a:t>
            </a:r>
            <a:endParaRPr sz="2800">
              <a:solidFill>
                <a:schemeClr val="lt1"/>
              </a:solidFill>
            </a:endParaRPr>
          </a:p>
          <a:p>
            <a:pPr indent="0" lvl="0" marL="0" rtl="0" algn="l">
              <a:lnSpc>
                <a:spcPct val="90000"/>
              </a:lnSpc>
              <a:spcBef>
                <a:spcPts val="0"/>
              </a:spcBef>
              <a:spcAft>
                <a:spcPts val="0"/>
              </a:spcAft>
              <a:buClr>
                <a:schemeClr val="dk1"/>
              </a:buClr>
              <a:buSzPts val="2800"/>
              <a:buFont typeface="Calibri"/>
              <a:buNone/>
            </a:pPr>
            <a:r>
              <a:t/>
            </a:r>
            <a:endParaRPr sz="2800">
              <a:solidFill>
                <a:schemeClr val="lt1"/>
              </a:solidFill>
            </a:endParaRPr>
          </a:p>
        </p:txBody>
      </p:sp>
      <p:sp>
        <p:nvSpPr>
          <p:cNvPr id="89" name="Google Shape;89;p13"/>
          <p:cNvSpPr txBox="1"/>
          <p:nvPr>
            <p:ph idx="1" type="subTitle"/>
          </p:nvPr>
        </p:nvSpPr>
        <p:spPr>
          <a:xfrm>
            <a:off x="679275" y="3877316"/>
            <a:ext cx="3820800" cy="20673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1800"/>
              <a:buNone/>
            </a:pPr>
            <a:r>
              <a:rPr b="1" lang="en-GB" sz="1800" u="sng">
                <a:solidFill>
                  <a:schemeClr val="lt1"/>
                </a:solidFill>
              </a:rPr>
              <a:t>Team Zephyr</a:t>
            </a:r>
            <a:endParaRPr/>
          </a:p>
          <a:p>
            <a:pPr indent="0" lvl="0" marL="0" rtl="0" algn="l">
              <a:lnSpc>
                <a:spcPct val="90000"/>
              </a:lnSpc>
              <a:spcBef>
                <a:spcPts val="1000"/>
              </a:spcBef>
              <a:spcAft>
                <a:spcPts val="0"/>
              </a:spcAft>
              <a:buClr>
                <a:schemeClr val="lt1"/>
              </a:buClr>
              <a:buSzPts val="1800"/>
              <a:buNone/>
            </a:pPr>
            <a:r>
              <a:rPr lang="en-GB" sz="1800">
                <a:solidFill>
                  <a:schemeClr val="lt1"/>
                </a:solidFill>
              </a:rPr>
              <a:t>Aadarsh Kumar Agarwal</a:t>
            </a:r>
            <a:endParaRPr sz="1800">
              <a:solidFill>
                <a:schemeClr val="lt1"/>
              </a:solidFill>
            </a:endParaRPr>
          </a:p>
          <a:p>
            <a:pPr indent="0" lvl="0" marL="0" rtl="0" algn="l">
              <a:lnSpc>
                <a:spcPct val="90000"/>
              </a:lnSpc>
              <a:spcBef>
                <a:spcPts val="1000"/>
              </a:spcBef>
              <a:spcAft>
                <a:spcPts val="0"/>
              </a:spcAft>
              <a:buClr>
                <a:schemeClr val="lt1"/>
              </a:buClr>
              <a:buSzPts val="1800"/>
              <a:buNone/>
            </a:pPr>
            <a:r>
              <a:rPr lang="en-GB" sz="1800">
                <a:solidFill>
                  <a:schemeClr val="lt1"/>
                </a:solidFill>
              </a:rPr>
              <a:t>Dhiren Kanted</a:t>
            </a:r>
            <a:endParaRPr sz="1800">
              <a:solidFill>
                <a:schemeClr val="lt1"/>
              </a:solidFill>
            </a:endParaRPr>
          </a:p>
          <a:p>
            <a:pPr indent="0" lvl="0" marL="0" rtl="0" algn="l">
              <a:lnSpc>
                <a:spcPct val="90000"/>
              </a:lnSpc>
              <a:spcBef>
                <a:spcPts val="1000"/>
              </a:spcBef>
              <a:spcAft>
                <a:spcPts val="0"/>
              </a:spcAft>
              <a:buClr>
                <a:schemeClr val="lt1"/>
              </a:buClr>
              <a:buSzPts val="1800"/>
              <a:buNone/>
            </a:pPr>
            <a:r>
              <a:rPr lang="en-GB" sz="1800">
                <a:solidFill>
                  <a:schemeClr val="lt1"/>
                </a:solidFill>
              </a:rPr>
              <a:t>Kunal Yadav</a:t>
            </a:r>
            <a:endParaRPr sz="1800">
              <a:solidFill>
                <a:schemeClr val="lt1"/>
              </a:solidFill>
            </a:endParaRPr>
          </a:p>
          <a:p>
            <a:pPr indent="0" lvl="0" marL="0" rtl="0" algn="l">
              <a:lnSpc>
                <a:spcPct val="90000"/>
              </a:lnSpc>
              <a:spcBef>
                <a:spcPts val="1000"/>
              </a:spcBef>
              <a:spcAft>
                <a:spcPts val="0"/>
              </a:spcAft>
              <a:buClr>
                <a:schemeClr val="lt1"/>
              </a:buClr>
              <a:buSzPts val="1800"/>
              <a:buNone/>
            </a:pPr>
            <a:r>
              <a:rPr lang="en-GB" sz="1800">
                <a:solidFill>
                  <a:schemeClr val="lt1"/>
                </a:solidFill>
              </a:rPr>
              <a:t>Piyush Mohapatra</a:t>
            </a:r>
            <a:endParaRPr sz="1800">
              <a:solidFill>
                <a:schemeClr val="lt1"/>
              </a:solidFill>
            </a:endParaRPr>
          </a:p>
          <a:p>
            <a:pPr indent="0" lvl="0" marL="0" rtl="0" algn="l">
              <a:lnSpc>
                <a:spcPct val="90000"/>
              </a:lnSpc>
              <a:spcBef>
                <a:spcPts val="1000"/>
              </a:spcBef>
              <a:spcAft>
                <a:spcPts val="0"/>
              </a:spcAft>
              <a:buClr>
                <a:schemeClr val="dk1"/>
              </a:buClr>
              <a:buSzPts val="1800"/>
              <a:buNone/>
            </a:pPr>
            <a:r>
              <a:t/>
            </a:r>
            <a:endParaRPr sz="1800">
              <a:solidFill>
                <a:schemeClr val="lt1"/>
              </a:solidFill>
            </a:endParaRPr>
          </a:p>
          <a:p>
            <a:pPr indent="0" lvl="0" marL="0" rtl="0" algn="l">
              <a:lnSpc>
                <a:spcPct val="90000"/>
              </a:lnSpc>
              <a:spcBef>
                <a:spcPts val="1000"/>
              </a:spcBef>
              <a:spcAft>
                <a:spcPts val="0"/>
              </a:spcAft>
              <a:buClr>
                <a:schemeClr val="dk1"/>
              </a:buClr>
              <a:buSzPts val="1800"/>
              <a:buNone/>
            </a:pPr>
            <a:r>
              <a:t/>
            </a:r>
            <a:endParaRPr sz="1800">
              <a:solidFill>
                <a:schemeClr val="lt1"/>
              </a:solidFill>
            </a:endParaRPr>
          </a:p>
        </p:txBody>
      </p:sp>
      <p:cxnSp>
        <p:nvCxnSpPr>
          <p:cNvPr id="90" name="Google Shape;90;p13"/>
          <p:cNvCxnSpPr/>
          <p:nvPr/>
        </p:nvCxnSpPr>
        <p:spPr>
          <a:xfrm rot="10800000">
            <a:off x="838200" y="3681408"/>
            <a:ext cx="11353799" cy="0"/>
          </a:xfrm>
          <a:prstGeom prst="straightConnector1">
            <a:avLst/>
          </a:prstGeom>
          <a:noFill/>
          <a:ln cap="flat" cmpd="sng" w="12700">
            <a:solidFill>
              <a:schemeClr val="accent2"/>
            </a:solidFill>
            <a:prstDash val="solid"/>
            <a:miter lim="800000"/>
            <a:headEnd len="sm" w="sm" type="none"/>
            <a:tailEnd len="sm" w="sm" type="none"/>
          </a:ln>
        </p:spPr>
      </p:cxnSp>
      <p:sp>
        <p:nvSpPr>
          <p:cNvPr id="91" name="Google Shape;91;p13"/>
          <p:cNvSpPr txBox="1"/>
          <p:nvPr/>
        </p:nvSpPr>
        <p:spPr>
          <a:xfrm>
            <a:off x="776007" y="5944720"/>
            <a:ext cx="2743200" cy="3657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GB" sz="1800" u="none" cap="none" strike="noStrike">
                <a:solidFill>
                  <a:schemeClr val="lt1"/>
                </a:solidFill>
                <a:latin typeface="Calibri"/>
                <a:ea typeface="Calibri"/>
                <a:cs typeface="Calibri"/>
                <a:sym typeface="Calibri"/>
              </a:rPr>
              <a:t>October 2023</a:t>
            </a:r>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5896"/>
        </a:solidFill>
      </p:bgPr>
    </p:bg>
    <p:spTree>
      <p:nvGrpSpPr>
        <p:cNvPr id="95" name="Shape 95"/>
        <p:cNvGrpSpPr/>
        <p:nvPr/>
      </p:nvGrpSpPr>
      <p:grpSpPr>
        <a:xfrm>
          <a:off x="0" y="0"/>
          <a:ext cx="0" cy="0"/>
          <a:chOff x="0" y="0"/>
          <a:chExt cx="0" cy="0"/>
        </a:xfrm>
      </p:grpSpPr>
      <p:pic>
        <p:nvPicPr>
          <p:cNvPr descr="A satellite view of a land&#10;&#10;Description automatically generated" id="96" name="Google Shape;96;p14"/>
          <p:cNvPicPr preferRelativeResize="0"/>
          <p:nvPr/>
        </p:nvPicPr>
        <p:blipFill rotWithShape="1">
          <a:blip r:embed="rId3">
            <a:alphaModFix/>
          </a:blip>
          <a:srcRect b="0" l="0" r="0" t="0"/>
          <a:stretch/>
        </p:blipFill>
        <p:spPr>
          <a:xfrm>
            <a:off x="-104898" y="-3554"/>
            <a:ext cx="12332523" cy="6875005"/>
          </a:xfrm>
          <a:prstGeom prst="rect">
            <a:avLst/>
          </a:prstGeom>
          <a:noFill/>
          <a:ln>
            <a:noFill/>
          </a:ln>
        </p:spPr>
      </p:pic>
      <p:sp>
        <p:nvSpPr>
          <p:cNvPr id="97" name="Google Shape;97;p14"/>
          <p:cNvSpPr txBox="1"/>
          <p:nvPr>
            <p:ph type="title"/>
          </p:nvPr>
        </p:nvSpPr>
        <p:spPr>
          <a:xfrm>
            <a:off x="343395" y="305748"/>
            <a:ext cx="7764483" cy="55366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Calibri"/>
              <a:buNone/>
            </a:pPr>
            <a:r>
              <a:rPr lang="en-GB">
                <a:solidFill>
                  <a:schemeClr val="lt1"/>
                </a:solidFill>
                <a:highlight>
                  <a:srgbClr val="000000"/>
                </a:highlight>
              </a:rPr>
              <a:t>Remote Sensing and Biodiversity</a:t>
            </a:r>
            <a:endParaRPr/>
          </a:p>
        </p:txBody>
      </p:sp>
      <p:sp>
        <p:nvSpPr>
          <p:cNvPr id="98" name="Google Shape;98;p14"/>
          <p:cNvSpPr txBox="1"/>
          <p:nvPr>
            <p:ph idx="1" type="body"/>
          </p:nvPr>
        </p:nvSpPr>
        <p:spPr>
          <a:xfrm>
            <a:off x="197136" y="991880"/>
            <a:ext cx="6429381" cy="501568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1800"/>
              <a:buChar char="•"/>
            </a:pPr>
            <a:r>
              <a:rPr lang="en-GB" sz="1800">
                <a:solidFill>
                  <a:schemeClr val="lt1"/>
                </a:solidFill>
                <a:highlight>
                  <a:srgbClr val="000000"/>
                </a:highlight>
              </a:rPr>
              <a:t>Remote sensing is a powerful tool for exploring biodiversity because it allows researchers to collect data on a large scale, covering vast and often inaccessible areas. </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There are several different instruments deployed for this reason generating huge amounts of data every minute. </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The data is mostly available through open forums, but the level of preprocessing can be very tedious, to get meaningful information.</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We have developed codes to process the various different metrics that will help us visualize the biodiversity, some metrics that we have chosen, for the Cape floristic region, are,</a:t>
            </a:r>
            <a:endParaRPr/>
          </a:p>
          <a:p>
            <a:pPr indent="-228600" lvl="1" marL="685800" rtl="0" algn="l">
              <a:lnSpc>
                <a:spcPct val="90000"/>
              </a:lnSpc>
              <a:spcBef>
                <a:spcPts val="500"/>
              </a:spcBef>
              <a:spcAft>
                <a:spcPts val="0"/>
              </a:spcAft>
              <a:buClr>
                <a:schemeClr val="lt1"/>
              </a:buClr>
              <a:buSzPts val="1800"/>
              <a:buChar char="•"/>
            </a:pPr>
            <a:r>
              <a:rPr lang="en-GB" sz="1800">
                <a:solidFill>
                  <a:schemeClr val="lt1"/>
                </a:solidFill>
                <a:highlight>
                  <a:srgbClr val="000000"/>
                </a:highlight>
              </a:rPr>
              <a:t>Vegetative Index (NDVI,EVI)</a:t>
            </a:r>
            <a:endParaRPr/>
          </a:p>
          <a:p>
            <a:pPr indent="-228600" lvl="1" marL="685800" rtl="0" algn="l">
              <a:lnSpc>
                <a:spcPct val="90000"/>
              </a:lnSpc>
              <a:spcBef>
                <a:spcPts val="500"/>
              </a:spcBef>
              <a:spcAft>
                <a:spcPts val="0"/>
              </a:spcAft>
              <a:buClr>
                <a:schemeClr val="lt1"/>
              </a:buClr>
              <a:buSzPts val="1800"/>
              <a:buChar char="•"/>
            </a:pPr>
            <a:r>
              <a:rPr lang="en-GB" sz="1800">
                <a:solidFill>
                  <a:schemeClr val="lt1"/>
                </a:solidFill>
                <a:highlight>
                  <a:srgbClr val="000000"/>
                </a:highlight>
              </a:rPr>
              <a:t>Photosynthetically active radiation</a:t>
            </a:r>
            <a:endParaRPr/>
          </a:p>
          <a:p>
            <a:pPr indent="-228600" lvl="1" marL="685800" rtl="0" algn="l">
              <a:lnSpc>
                <a:spcPct val="90000"/>
              </a:lnSpc>
              <a:spcBef>
                <a:spcPts val="500"/>
              </a:spcBef>
              <a:spcAft>
                <a:spcPts val="0"/>
              </a:spcAft>
              <a:buClr>
                <a:schemeClr val="lt1"/>
              </a:buClr>
              <a:buSzPts val="1800"/>
              <a:buChar char="•"/>
            </a:pPr>
            <a:r>
              <a:rPr lang="en-GB" sz="1800">
                <a:solidFill>
                  <a:schemeClr val="lt1"/>
                </a:solidFill>
                <a:highlight>
                  <a:srgbClr val="000000"/>
                </a:highlight>
              </a:rPr>
              <a:t>Phenology</a:t>
            </a:r>
            <a:endParaRPr/>
          </a:p>
          <a:p>
            <a:pPr indent="-228600" lvl="1" marL="685800" rtl="0" algn="l">
              <a:lnSpc>
                <a:spcPct val="90000"/>
              </a:lnSpc>
              <a:spcBef>
                <a:spcPts val="500"/>
              </a:spcBef>
              <a:spcAft>
                <a:spcPts val="0"/>
              </a:spcAft>
              <a:buClr>
                <a:schemeClr val="lt1"/>
              </a:buClr>
              <a:buSzPts val="1800"/>
              <a:buChar char="•"/>
            </a:pPr>
            <a:r>
              <a:rPr lang="en-GB" sz="1800">
                <a:solidFill>
                  <a:schemeClr val="lt1"/>
                </a:solidFill>
                <a:highlight>
                  <a:srgbClr val="000000"/>
                </a:highlight>
              </a:rPr>
              <a:t>Water coverage</a:t>
            </a:r>
            <a:endParaRPr/>
          </a:p>
          <a:p>
            <a:pPr indent="-228600" lvl="1" marL="685800" rtl="0" algn="l">
              <a:lnSpc>
                <a:spcPct val="90000"/>
              </a:lnSpc>
              <a:spcBef>
                <a:spcPts val="500"/>
              </a:spcBef>
              <a:spcAft>
                <a:spcPts val="0"/>
              </a:spcAft>
              <a:buClr>
                <a:schemeClr val="lt1"/>
              </a:buClr>
              <a:buSzPts val="1800"/>
              <a:buChar char="•"/>
            </a:pPr>
            <a:r>
              <a:rPr lang="en-GB" sz="1800">
                <a:solidFill>
                  <a:schemeClr val="lt1"/>
                </a:solidFill>
                <a:highlight>
                  <a:srgbClr val="000000"/>
                </a:highlight>
              </a:rPr>
              <a:t>Hyperspectral Data</a:t>
            </a:r>
            <a:endParaRPr/>
          </a:p>
          <a:p>
            <a:pPr indent="-127000" lvl="1" marL="685800" rtl="0" algn="l">
              <a:lnSpc>
                <a:spcPct val="90000"/>
              </a:lnSpc>
              <a:spcBef>
                <a:spcPts val="500"/>
              </a:spcBef>
              <a:spcAft>
                <a:spcPts val="0"/>
              </a:spcAft>
              <a:buClr>
                <a:schemeClr val="dk1"/>
              </a:buClr>
              <a:buSzPts val="1600"/>
              <a:buNone/>
            </a:pPr>
            <a:r>
              <a:t/>
            </a:r>
            <a:endParaRPr sz="1600">
              <a:solidFill>
                <a:schemeClr val="lt1"/>
              </a:solidFill>
            </a:endParaRPr>
          </a:p>
        </p:txBody>
      </p:sp>
      <p:pic>
        <p:nvPicPr>
          <p:cNvPr descr="A graph of blue dots&#10;&#10;Description automatically generated" id="99" name="Google Shape;99;p14"/>
          <p:cNvPicPr preferRelativeResize="0"/>
          <p:nvPr/>
        </p:nvPicPr>
        <p:blipFill rotWithShape="1">
          <a:blip r:embed="rId4">
            <a:alphaModFix/>
          </a:blip>
          <a:srcRect b="0" l="0" r="0" t="0"/>
          <a:stretch/>
        </p:blipFill>
        <p:spPr>
          <a:xfrm>
            <a:off x="7023538" y="921488"/>
            <a:ext cx="4910957" cy="3740642"/>
          </a:xfrm>
          <a:prstGeom prst="rect">
            <a:avLst/>
          </a:prstGeom>
          <a:noFill/>
          <a:ln>
            <a:noFill/>
          </a:ln>
        </p:spPr>
      </p:pic>
      <p:sp>
        <p:nvSpPr>
          <p:cNvPr id="100" name="Google Shape;100;p14"/>
          <p:cNvSpPr txBox="1"/>
          <p:nvPr/>
        </p:nvSpPr>
        <p:spPr>
          <a:xfrm>
            <a:off x="7757947" y="4736225"/>
            <a:ext cx="4543095"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lt1"/>
                </a:solidFill>
                <a:latin typeface="Calibri"/>
                <a:ea typeface="Calibri"/>
                <a:cs typeface="Calibri"/>
                <a:sym typeface="Calibri"/>
              </a:rPr>
              <a:t>HyperSpectral data for the Cape floristic region (1)</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01" name="Google Shape;101;p14"/>
          <p:cNvSpPr txBox="1"/>
          <p:nvPr/>
        </p:nvSpPr>
        <p:spPr>
          <a:xfrm>
            <a:off x="7426037" y="6179127"/>
            <a:ext cx="550421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GB" sz="1400">
                <a:solidFill>
                  <a:schemeClr val="lt1"/>
                </a:solidFill>
                <a:latin typeface="Calibri"/>
                <a:ea typeface="Calibri"/>
                <a:cs typeface="Calibri"/>
                <a:sym typeface="Calibri"/>
              </a:rPr>
              <a:t>Source: </a:t>
            </a:r>
            <a:r>
              <a:rPr b="1" lang="en-GB" sz="1400" u="sng">
                <a:solidFill>
                  <a:schemeClr val="hlink"/>
                </a:solidFill>
                <a:latin typeface="Calibri"/>
                <a:ea typeface="Calibri"/>
                <a:cs typeface="Calibri"/>
                <a:sym typeface="Calibri"/>
                <a:hlinkClick r:id="rId5"/>
              </a:rPr>
              <a:t>https://sentineldatahub.github.io/DataHubSystem/</a:t>
            </a:r>
            <a:endParaRPr b="1" sz="1400">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descr="A diagram of a data flow&#10;&#10;Description automatically generated" id="106" name="Google Shape;106;p15"/>
          <p:cNvPicPr preferRelativeResize="0"/>
          <p:nvPr/>
        </p:nvPicPr>
        <p:blipFill rotWithShape="1">
          <a:blip r:embed="rId3">
            <a:alphaModFix/>
          </a:blip>
          <a:srcRect b="0" l="0" r="0" t="0"/>
          <a:stretch/>
        </p:blipFill>
        <p:spPr>
          <a:xfrm>
            <a:off x="-5255" y="-4839"/>
            <a:ext cx="12202510" cy="6867677"/>
          </a:xfrm>
          <a:prstGeom prst="rect">
            <a:avLst/>
          </a:prstGeom>
          <a:noFill/>
          <a:ln>
            <a:noFill/>
          </a:ln>
        </p:spPr>
      </p:pic>
      <p:sp>
        <p:nvSpPr>
          <p:cNvPr id="107" name="Google Shape;107;p15"/>
          <p:cNvSpPr txBox="1"/>
          <p:nvPr>
            <p:ph type="title"/>
          </p:nvPr>
        </p:nvSpPr>
        <p:spPr>
          <a:xfrm>
            <a:off x="838200" y="365125"/>
            <a:ext cx="2212429" cy="537288"/>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GB"/>
              <a:t>Workflow</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16"/>
          <p:cNvPicPr preferRelativeResize="0"/>
          <p:nvPr/>
        </p:nvPicPr>
        <p:blipFill rotWithShape="1">
          <a:blip r:embed="rId3">
            <a:alphaModFix/>
          </a:blip>
          <a:srcRect b="0" l="0" r="0" t="0"/>
          <a:stretch/>
        </p:blipFill>
        <p:spPr>
          <a:xfrm>
            <a:off x="255319" y="837210"/>
            <a:ext cx="5486400" cy="4114800"/>
          </a:xfrm>
          <a:prstGeom prst="rect">
            <a:avLst/>
          </a:prstGeom>
          <a:noFill/>
          <a:ln>
            <a:noFill/>
          </a:ln>
        </p:spPr>
      </p:pic>
      <p:sp>
        <p:nvSpPr>
          <p:cNvPr id="113" name="Google Shape;113;p16"/>
          <p:cNvSpPr txBox="1"/>
          <p:nvPr>
            <p:ph type="title"/>
          </p:nvPr>
        </p:nvSpPr>
        <p:spPr>
          <a:xfrm>
            <a:off x="-2628" y="115505"/>
            <a:ext cx="3132082" cy="10102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GB" sz="2400"/>
              <a:t>Vegetative Indices</a:t>
            </a:r>
            <a:endParaRPr/>
          </a:p>
        </p:txBody>
      </p:sp>
      <p:pic>
        <p:nvPicPr>
          <p:cNvPr id="114" name="Google Shape;114;p16"/>
          <p:cNvPicPr preferRelativeResize="0"/>
          <p:nvPr>
            <p:ph idx="1" type="body"/>
          </p:nvPr>
        </p:nvPicPr>
        <p:blipFill rotWithShape="1">
          <a:blip r:embed="rId4">
            <a:alphaModFix/>
          </a:blip>
          <a:srcRect b="0" l="0" r="0" t="0"/>
          <a:stretch/>
        </p:blipFill>
        <p:spPr>
          <a:xfrm>
            <a:off x="5545603" y="712313"/>
            <a:ext cx="5630991" cy="4351338"/>
          </a:xfrm>
          <a:prstGeom prst="rect">
            <a:avLst/>
          </a:prstGeom>
          <a:noFill/>
          <a:ln>
            <a:noFill/>
          </a:ln>
        </p:spPr>
      </p:pic>
      <p:sp>
        <p:nvSpPr>
          <p:cNvPr id="115" name="Google Shape;115;p16"/>
          <p:cNvSpPr txBox="1"/>
          <p:nvPr/>
        </p:nvSpPr>
        <p:spPr>
          <a:xfrm>
            <a:off x="1012986" y="4943146"/>
            <a:ext cx="10716558" cy="8771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700">
                <a:solidFill>
                  <a:schemeClr val="dk1"/>
                </a:solidFill>
                <a:latin typeface="Calibri"/>
                <a:ea typeface="Calibri"/>
                <a:cs typeface="Calibri"/>
                <a:sym typeface="Calibri"/>
              </a:rPr>
              <a:t>Normalized Difference Vegetation Index (NDVI) and Enhanced Vegetation Index (EVI) are two widely used remote sensing indices for monitoring vegetation health and density over time. This is seen here as a visualization of the vegetative indices for the Cape Floristic Region over 2 years (2).</a:t>
            </a: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pic>
        <p:nvPicPr>
          <p:cNvPr descr="A black and white graph&#10;&#10;Description automatically generated" id="120" name="Google Shape;120;p17"/>
          <p:cNvPicPr preferRelativeResize="0"/>
          <p:nvPr/>
        </p:nvPicPr>
        <p:blipFill rotWithShape="1">
          <a:blip r:embed="rId3">
            <a:alphaModFix/>
          </a:blip>
          <a:srcRect b="0" l="0" r="0" t="0"/>
          <a:stretch/>
        </p:blipFill>
        <p:spPr>
          <a:xfrm>
            <a:off x="8209237" y="1259402"/>
            <a:ext cx="3925612" cy="3603471"/>
          </a:xfrm>
          <a:prstGeom prst="rect">
            <a:avLst/>
          </a:prstGeom>
          <a:noFill/>
          <a:ln>
            <a:noFill/>
          </a:ln>
        </p:spPr>
      </p:pic>
      <p:pic>
        <p:nvPicPr>
          <p:cNvPr id="121" name="Google Shape;121;p17"/>
          <p:cNvPicPr preferRelativeResize="0"/>
          <p:nvPr/>
        </p:nvPicPr>
        <p:blipFill rotWithShape="1">
          <a:blip r:embed="rId4">
            <a:alphaModFix/>
          </a:blip>
          <a:srcRect b="0" l="0" r="0" t="0"/>
          <a:stretch/>
        </p:blipFill>
        <p:spPr>
          <a:xfrm>
            <a:off x="3673364" y="1121979"/>
            <a:ext cx="5305096" cy="3865178"/>
          </a:xfrm>
          <a:prstGeom prst="rect">
            <a:avLst/>
          </a:prstGeom>
          <a:noFill/>
          <a:ln>
            <a:noFill/>
          </a:ln>
        </p:spPr>
      </p:pic>
      <p:sp>
        <p:nvSpPr>
          <p:cNvPr id="122" name="Google Shape;122;p17"/>
          <p:cNvSpPr txBox="1"/>
          <p:nvPr>
            <p:ph type="title"/>
          </p:nvPr>
        </p:nvSpPr>
        <p:spPr>
          <a:xfrm>
            <a:off x="-2628" y="115505"/>
            <a:ext cx="11159357" cy="101025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GB" sz="2400"/>
              <a:t>Data visualization of  Photosynthetically active radiation, Phenology and Water level of Cape floristic region</a:t>
            </a:r>
            <a:endParaRPr/>
          </a:p>
        </p:txBody>
      </p:sp>
      <p:pic>
        <p:nvPicPr>
          <p:cNvPr id="123" name="Google Shape;123;p17"/>
          <p:cNvPicPr preferRelativeResize="0"/>
          <p:nvPr>
            <p:ph idx="1" type="body"/>
          </p:nvPr>
        </p:nvPicPr>
        <p:blipFill rotWithShape="1">
          <a:blip r:embed="rId5">
            <a:alphaModFix/>
          </a:blip>
          <a:srcRect b="0" l="0" r="0" t="0"/>
          <a:stretch/>
        </p:blipFill>
        <p:spPr>
          <a:xfrm>
            <a:off x="124810" y="1005844"/>
            <a:ext cx="4388068" cy="3928242"/>
          </a:xfrm>
          <a:prstGeom prst="rect">
            <a:avLst/>
          </a:prstGeom>
          <a:noFill/>
          <a:ln>
            <a:noFill/>
          </a:ln>
        </p:spPr>
      </p:pic>
      <p:sp>
        <p:nvSpPr>
          <p:cNvPr id="124" name="Google Shape;124;p17"/>
          <p:cNvSpPr txBox="1"/>
          <p:nvPr/>
        </p:nvSpPr>
        <p:spPr>
          <a:xfrm>
            <a:off x="305456" y="5110655"/>
            <a:ext cx="2743200" cy="3657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dk1"/>
                </a:solidFill>
                <a:latin typeface="Calibri"/>
                <a:ea typeface="Calibri"/>
                <a:cs typeface="Calibri"/>
                <a:sym typeface="Calibri"/>
              </a:rPr>
              <a:t>PAR over 12 hours (3)</a:t>
            </a:r>
            <a:endParaRPr sz="1800">
              <a:solidFill>
                <a:schemeClr val="dk1"/>
              </a:solidFill>
              <a:latin typeface="Calibri"/>
              <a:ea typeface="Calibri"/>
              <a:cs typeface="Calibri"/>
              <a:sym typeface="Calibri"/>
            </a:endParaRPr>
          </a:p>
        </p:txBody>
      </p:sp>
      <p:sp>
        <p:nvSpPr>
          <p:cNvPr id="125" name="Google Shape;125;p17"/>
          <p:cNvSpPr txBox="1"/>
          <p:nvPr/>
        </p:nvSpPr>
        <p:spPr>
          <a:xfrm>
            <a:off x="5061387" y="5110655"/>
            <a:ext cx="274320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dk1"/>
                </a:solidFill>
                <a:latin typeface="Calibri"/>
                <a:ea typeface="Calibri"/>
                <a:cs typeface="Calibri"/>
                <a:sym typeface="Calibri"/>
              </a:rPr>
              <a:t>Phenology change over 2 years (4)</a:t>
            </a:r>
            <a:endParaRPr sz="1800">
              <a:solidFill>
                <a:schemeClr val="dk1"/>
              </a:solidFill>
              <a:latin typeface="Calibri"/>
              <a:ea typeface="Calibri"/>
              <a:cs typeface="Calibri"/>
              <a:sym typeface="Calibri"/>
            </a:endParaRPr>
          </a:p>
        </p:txBody>
      </p:sp>
      <p:sp>
        <p:nvSpPr>
          <p:cNvPr id="126" name="Google Shape;126;p17"/>
          <p:cNvSpPr txBox="1"/>
          <p:nvPr/>
        </p:nvSpPr>
        <p:spPr>
          <a:xfrm>
            <a:off x="9081594" y="5110655"/>
            <a:ext cx="2743200" cy="3657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dk1"/>
                </a:solidFill>
                <a:latin typeface="Calibri"/>
                <a:ea typeface="Calibri"/>
                <a:cs typeface="Calibri"/>
                <a:sym typeface="Calibri"/>
              </a:rPr>
              <a:t>Water level over 2 years (5)</a:t>
            </a: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 name="Shape 130"/>
        <p:cNvGrpSpPr/>
        <p:nvPr/>
      </p:nvGrpSpPr>
      <p:grpSpPr>
        <a:xfrm>
          <a:off x="0" y="0"/>
          <a:ext cx="0" cy="0"/>
          <a:chOff x="0" y="0"/>
          <a:chExt cx="0" cy="0"/>
        </a:xfrm>
      </p:grpSpPr>
      <p:sp>
        <p:nvSpPr>
          <p:cNvPr id="131" name="Google Shape;131;p18"/>
          <p:cNvSpPr txBox="1"/>
          <p:nvPr>
            <p:ph type="title"/>
          </p:nvPr>
        </p:nvSpPr>
        <p:spPr>
          <a:xfrm>
            <a:off x="246993" y="154918"/>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GB" sz="4000">
                <a:solidFill>
                  <a:schemeClr val="lt1"/>
                </a:solidFill>
                <a:highlight>
                  <a:srgbClr val="000000"/>
                </a:highlight>
              </a:rPr>
              <a:t>Conclusion and Inferences</a:t>
            </a:r>
            <a:endParaRPr/>
          </a:p>
        </p:txBody>
      </p:sp>
      <p:sp>
        <p:nvSpPr>
          <p:cNvPr id="132" name="Google Shape;132;p18"/>
          <p:cNvSpPr txBox="1"/>
          <p:nvPr>
            <p:ph idx="1" type="body"/>
          </p:nvPr>
        </p:nvSpPr>
        <p:spPr>
          <a:xfrm>
            <a:off x="246993" y="1484039"/>
            <a:ext cx="5983200" cy="43512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1800"/>
              <a:buChar char="•"/>
            </a:pPr>
            <a:r>
              <a:rPr lang="en-GB" sz="1800">
                <a:solidFill>
                  <a:schemeClr val="lt1"/>
                </a:solidFill>
                <a:highlight>
                  <a:srgbClr val="000000"/>
                </a:highlight>
              </a:rPr>
              <a:t>Exploring biodiversity through imaging spectroscopy provides a lot of insights that on ground methods miss out on, this works in the opposite way as well, all of these data sets need to be analysed in unison to make meaningful inferences.</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Data from remote sensing satellites are available, but the amount of data is huge and complex to process, we have hence developed open source codes to make the data analysis and visualization better.</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These codes can be applied to larger data sets to get meaningful inferences to really understand our Biodiversity.</a:t>
            </a:r>
            <a:endParaRPr/>
          </a:p>
          <a:p>
            <a:pPr indent="-228600" lvl="0" marL="228600" rtl="0" algn="l">
              <a:lnSpc>
                <a:spcPct val="90000"/>
              </a:lnSpc>
              <a:spcBef>
                <a:spcPts val="1000"/>
              </a:spcBef>
              <a:spcAft>
                <a:spcPts val="0"/>
              </a:spcAft>
              <a:buClr>
                <a:schemeClr val="lt1"/>
              </a:buClr>
              <a:buSzPts val="1800"/>
              <a:buChar char="•"/>
            </a:pPr>
            <a:r>
              <a:rPr lang="en-GB" sz="1800">
                <a:solidFill>
                  <a:schemeClr val="lt1"/>
                </a:solidFill>
                <a:highlight>
                  <a:srgbClr val="000000"/>
                </a:highlight>
              </a:rPr>
              <a:t>These visualization tools can be extrapolated to train models that might help in predicting various responses.</a:t>
            </a:r>
            <a:endParaRPr/>
          </a:p>
        </p:txBody>
      </p:sp>
      <p:sp>
        <p:nvSpPr>
          <p:cNvPr id="133" name="Google Shape;133;p18"/>
          <p:cNvSpPr txBox="1"/>
          <p:nvPr/>
        </p:nvSpPr>
        <p:spPr>
          <a:xfrm>
            <a:off x="7154285" y="5369576"/>
            <a:ext cx="4543200" cy="1200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GB" sz="1800">
                <a:solidFill>
                  <a:schemeClr val="lt1"/>
                </a:solidFill>
                <a:latin typeface="Calibri"/>
                <a:ea typeface="Calibri"/>
                <a:cs typeface="Calibri"/>
                <a:sym typeface="Calibri"/>
              </a:rPr>
              <a:t>HyperSpectral data for the Cape floristic region in 3D (1)</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18"/>
          <p:cNvSpPr txBox="1"/>
          <p:nvPr/>
        </p:nvSpPr>
        <p:spPr>
          <a:xfrm>
            <a:off x="7366660" y="6248400"/>
            <a:ext cx="55041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GB" sz="1400">
                <a:solidFill>
                  <a:schemeClr val="lt1"/>
                </a:solidFill>
                <a:latin typeface="Calibri"/>
                <a:ea typeface="Calibri"/>
                <a:cs typeface="Calibri"/>
                <a:sym typeface="Calibri"/>
              </a:rPr>
              <a:t>Source: </a:t>
            </a:r>
            <a:r>
              <a:rPr b="1" lang="en-GB" sz="1400" u="sng">
                <a:solidFill>
                  <a:schemeClr val="hlink"/>
                </a:solidFill>
                <a:latin typeface="Calibri"/>
                <a:ea typeface="Calibri"/>
                <a:cs typeface="Calibri"/>
                <a:sym typeface="Calibri"/>
                <a:hlinkClick r:id="rId4"/>
              </a:rPr>
              <a:t>https://sentineldatahub.github.io/DataHubSystem/</a:t>
            </a:r>
            <a:endParaRPr b="1" sz="14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19"/>
          <p:cNvSpPr txBox="1"/>
          <p:nvPr>
            <p:ph type="title"/>
          </p:nvPr>
        </p:nvSpPr>
        <p:spPr>
          <a:xfrm>
            <a:off x="214745" y="365125"/>
            <a:ext cx="10515600" cy="100059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Calibri"/>
              <a:buNone/>
            </a:pPr>
            <a:r>
              <a:rPr lang="en-GB" sz="4000">
                <a:solidFill>
                  <a:schemeClr val="lt1"/>
                </a:solidFill>
                <a:highlight>
                  <a:srgbClr val="000000"/>
                </a:highlight>
              </a:rPr>
              <a:t>References</a:t>
            </a:r>
            <a:endParaRPr/>
          </a:p>
        </p:txBody>
      </p:sp>
      <p:sp>
        <p:nvSpPr>
          <p:cNvPr id="140" name="Google Shape;140;p19"/>
          <p:cNvSpPr txBox="1"/>
          <p:nvPr>
            <p:ph idx="1" type="body"/>
          </p:nvPr>
        </p:nvSpPr>
        <p:spPr>
          <a:xfrm>
            <a:off x="293914" y="1558430"/>
            <a:ext cx="10515600" cy="4351338"/>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lt1"/>
              </a:buClr>
              <a:buSzPts val="1400"/>
              <a:buAutoNum type="arabicPeriod"/>
            </a:pPr>
            <a:r>
              <a:rPr lang="en-GB" sz="1400">
                <a:solidFill>
                  <a:schemeClr val="lt1"/>
                </a:solidFill>
                <a:highlight>
                  <a:srgbClr val="000000"/>
                </a:highlight>
              </a:rPr>
              <a:t>The EO-1 Hyperion Imaging Spectrometer </a:t>
            </a:r>
            <a:r>
              <a:rPr lang="en-GB" sz="1400" u="sng">
                <a:solidFill>
                  <a:schemeClr val="hlink"/>
                </a:solidFill>
                <a:highlight>
                  <a:srgbClr val="000000"/>
                </a:highlight>
                <a:hlinkClick r:id="rId4"/>
              </a:rPr>
              <a:t>https://data.nasa.gov/dataset/EO-1-Hyperion/ethf-arwz/data</a:t>
            </a:r>
            <a:endParaRPr sz="1400">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Vermote, E. (2023). </a:t>
            </a:r>
            <a:r>
              <a:rPr i="1" lang="en-GB" sz="1400">
                <a:solidFill>
                  <a:schemeClr val="lt1"/>
                </a:solidFill>
                <a:highlight>
                  <a:srgbClr val="000000"/>
                </a:highlight>
              </a:rPr>
              <a:t>VIIRS/JPSS1 Vegetation Indices 16-Day L3 Global 1km SIN Grid V002</a:t>
            </a:r>
            <a:r>
              <a:rPr lang="en-GB" sz="1400">
                <a:solidFill>
                  <a:schemeClr val="lt1"/>
                </a:solidFill>
                <a:highlight>
                  <a:srgbClr val="000000"/>
                </a:highlight>
              </a:rPr>
              <a:t> [Data set]. NASA EOSDIS Land Processes Distributed Active Archive Center. Accessed 2023-10-08 from  </a:t>
            </a:r>
            <a:r>
              <a:rPr lang="en-GB" sz="1400" u="sng">
                <a:solidFill>
                  <a:schemeClr val="hlink"/>
                </a:solidFill>
                <a:highlight>
                  <a:srgbClr val="000000"/>
                </a:highlight>
                <a:hlinkClick r:id="rId5"/>
              </a:rPr>
              <a:t>https://doi.org/10.5067/VIIRS/VJ113A2.002</a:t>
            </a:r>
            <a:endParaRPr>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Wang, D. (2021). </a:t>
            </a:r>
            <a:r>
              <a:rPr i="1" lang="en-GB" sz="1400">
                <a:solidFill>
                  <a:schemeClr val="lt1"/>
                </a:solidFill>
                <a:highlight>
                  <a:srgbClr val="000000"/>
                </a:highlight>
              </a:rPr>
              <a:t>MODIS/Terra+Aqua Photosynthetically Active Radiation Daily/3-Hour L3 Global 1km SIN Grid V061</a:t>
            </a:r>
            <a:r>
              <a:rPr lang="en-GB" sz="1400">
                <a:solidFill>
                  <a:schemeClr val="lt1"/>
                </a:solidFill>
                <a:highlight>
                  <a:srgbClr val="000000"/>
                </a:highlight>
              </a:rPr>
              <a:t> [Data set]. NASA EOSDIS Land Processes Distributed Active Archive Center. Accessed 2023-10-08 from </a:t>
            </a:r>
            <a:r>
              <a:rPr lang="en-GB" sz="1400" u="sng">
                <a:solidFill>
                  <a:schemeClr val="hlink"/>
                </a:solidFill>
                <a:highlight>
                  <a:srgbClr val="000000"/>
                </a:highlight>
                <a:hlinkClick r:id="rId6"/>
              </a:rPr>
              <a:t>https://doi.org/10.5067/MODIS/MCD18A2.061</a:t>
            </a:r>
            <a:endParaRPr sz="1400">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Zhang, X., Friedl, M., Henebry, G. (2020). </a:t>
            </a:r>
            <a:r>
              <a:rPr i="1" lang="en-GB" sz="1400">
                <a:solidFill>
                  <a:schemeClr val="lt1"/>
                </a:solidFill>
                <a:highlight>
                  <a:srgbClr val="000000"/>
                </a:highlight>
              </a:rPr>
              <a:t>VIIRS/NPP Land Cover Dynamics Yearly L3 Global 500m SIN Grid V001</a:t>
            </a:r>
            <a:r>
              <a:rPr lang="en-GB" sz="1400">
                <a:solidFill>
                  <a:schemeClr val="lt1"/>
                </a:solidFill>
                <a:highlight>
                  <a:srgbClr val="000000"/>
                </a:highlight>
              </a:rPr>
              <a:t> [Data set]. NASA EOSDIS Land Processes Distributed Active Archive Center. Accessed 2023-10-08 from </a:t>
            </a:r>
            <a:r>
              <a:rPr lang="en-GB" sz="1400" u="sng">
                <a:solidFill>
                  <a:schemeClr val="hlink"/>
                </a:solidFill>
                <a:highlight>
                  <a:srgbClr val="000000"/>
                </a:highlight>
                <a:hlinkClick r:id="rId7"/>
              </a:rPr>
              <a:t>https://doi.org/10.5067/VIIRS/VNP22Q2.001</a:t>
            </a:r>
            <a:endParaRPr sz="1400">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Gao, H. (2021). </a:t>
            </a:r>
            <a:r>
              <a:rPr i="1" lang="en-GB" sz="1400">
                <a:solidFill>
                  <a:schemeClr val="lt1"/>
                </a:solidFill>
                <a:highlight>
                  <a:srgbClr val="000000"/>
                </a:highlight>
              </a:rPr>
              <a:t>MODIS/Terra Water Reservoir Monthly L3 Global V061</a:t>
            </a:r>
            <a:r>
              <a:rPr lang="en-GB" sz="1400">
                <a:solidFill>
                  <a:schemeClr val="lt1"/>
                </a:solidFill>
                <a:highlight>
                  <a:srgbClr val="000000"/>
                </a:highlight>
              </a:rPr>
              <a:t> [Data set]. NASA EOSDIS Land Processes Distributed Active Archive Center. Accessed 2023-10-08 from </a:t>
            </a:r>
            <a:r>
              <a:rPr lang="en-GB" sz="1400" u="sng">
                <a:solidFill>
                  <a:schemeClr val="hlink"/>
                </a:solidFill>
                <a:highlight>
                  <a:srgbClr val="000000"/>
                </a:highlight>
                <a:hlinkClick r:id="rId8"/>
              </a:rPr>
              <a:t>https://doi.org/10.5067/MODIS/MOD28C3.061</a:t>
            </a:r>
            <a:endParaRPr sz="1400">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Dr Christopher Lovell (2016).</a:t>
            </a:r>
            <a:r>
              <a:rPr i="1" lang="en-GB" sz="1400">
                <a:solidFill>
                  <a:schemeClr val="lt1"/>
                </a:solidFill>
                <a:highlight>
                  <a:srgbClr val="000000"/>
                </a:highlight>
              </a:rPr>
              <a:t> h5py: reading and writing HDF5 files in Python             </a:t>
            </a:r>
            <a:r>
              <a:rPr lang="en-GB" sz="1400" u="sng">
                <a:solidFill>
                  <a:schemeClr val="hlink"/>
                </a:solidFill>
                <a:highlight>
                  <a:srgbClr val="000000"/>
                </a:highlight>
                <a:hlinkClick r:id="rId9"/>
              </a:rPr>
              <a:t>https://www.christopherlovell.co.uk/blog/2016/04/27/h5py-intro.html</a:t>
            </a:r>
            <a:endParaRPr i="1" sz="1400">
              <a:solidFill>
                <a:schemeClr val="lt1"/>
              </a:solidFill>
              <a:highlight>
                <a:srgbClr val="000000"/>
              </a:highlight>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Our website: </a:t>
            </a:r>
            <a:r>
              <a:rPr lang="en-GB" sz="1400" u="sng">
                <a:solidFill>
                  <a:schemeClr val="hlink"/>
                </a:solidFill>
                <a:highlight>
                  <a:srgbClr val="000000"/>
                </a:highlight>
                <a:hlinkClick r:id="rId10"/>
              </a:rPr>
              <a:t>www.datacap.earth</a:t>
            </a:r>
            <a:r>
              <a:rPr lang="en-GB" sz="1400">
                <a:solidFill>
                  <a:schemeClr val="lt1"/>
                </a:solidFill>
                <a:highlight>
                  <a:srgbClr val="000000"/>
                </a:highlight>
              </a:rPr>
              <a:t> </a:t>
            </a:r>
            <a:endParaRPr/>
          </a:p>
          <a:p>
            <a:pPr indent="-514350" lvl="0" marL="514350" rtl="0" algn="l">
              <a:lnSpc>
                <a:spcPct val="90000"/>
              </a:lnSpc>
              <a:spcBef>
                <a:spcPts val="1000"/>
              </a:spcBef>
              <a:spcAft>
                <a:spcPts val="0"/>
              </a:spcAft>
              <a:buClr>
                <a:schemeClr val="lt1"/>
              </a:buClr>
              <a:buSzPts val="1400"/>
              <a:buAutoNum type="arabicPeriod"/>
            </a:pPr>
            <a:r>
              <a:rPr lang="en-GB" sz="1400">
                <a:solidFill>
                  <a:schemeClr val="lt1"/>
                </a:solidFill>
                <a:highlight>
                  <a:srgbClr val="000000"/>
                </a:highlight>
              </a:rPr>
              <a:t>Our coding repository </a:t>
            </a:r>
            <a:r>
              <a:rPr lang="en-GB" sz="1400" u="sng">
                <a:solidFill>
                  <a:schemeClr val="hlink"/>
                </a:solidFill>
                <a:highlight>
                  <a:srgbClr val="000000"/>
                </a:highlight>
                <a:hlinkClick r:id="rId11"/>
              </a:rPr>
              <a:t>https://github.com/aadarsh73/NASA_Remote_Sensing_Data_Analysis</a:t>
            </a:r>
            <a:r>
              <a:rPr lang="en-GB" sz="1400">
                <a:solidFill>
                  <a:schemeClr val="lt1"/>
                </a:solidFill>
                <a:highlight>
                  <a:srgbClr val="000000"/>
                </a:highlight>
              </a:rPr>
              <a:t> ,  </a:t>
            </a:r>
            <a:r>
              <a:rPr lang="en-GB" sz="1400" u="sng">
                <a:solidFill>
                  <a:schemeClr val="hlink"/>
                </a:solidFill>
                <a:highlight>
                  <a:srgbClr val="000000"/>
                </a:highlight>
                <a:hlinkClick r:id="rId12"/>
              </a:rPr>
              <a:t>https://github.com/nugget-cloud/nasa-visualisations</a:t>
            </a:r>
            <a:endParaRPr sz="1400" u="sng">
              <a:solidFill>
                <a:schemeClr val="hlink"/>
              </a:solidFill>
              <a:highlight>
                <a:srgbClr val="000000"/>
              </a:highlight>
              <a:hlinkClick r:id="rId13"/>
            </a:endParaRPr>
          </a:p>
          <a:p>
            <a:pPr indent="-425450" lvl="0" marL="514350" rtl="0" algn="l">
              <a:lnSpc>
                <a:spcPct val="90000"/>
              </a:lnSpc>
              <a:spcBef>
                <a:spcPts val="1000"/>
              </a:spcBef>
              <a:spcAft>
                <a:spcPts val="0"/>
              </a:spcAft>
              <a:buClr>
                <a:schemeClr val="dk1"/>
              </a:buClr>
              <a:buSzPts val="1400"/>
              <a:buNone/>
            </a:pPr>
            <a:r>
              <a:t/>
            </a:r>
            <a:endParaRPr sz="1400">
              <a:solidFill>
                <a:schemeClr val="lt1"/>
              </a:solidFill>
              <a:highlight>
                <a:srgbClr val="000000"/>
              </a:highlight>
            </a:endParaRPr>
          </a:p>
          <a:p>
            <a:pPr indent="-425450" lvl="0" marL="514350" rtl="0" algn="l">
              <a:lnSpc>
                <a:spcPct val="90000"/>
              </a:lnSpc>
              <a:spcBef>
                <a:spcPts val="1000"/>
              </a:spcBef>
              <a:spcAft>
                <a:spcPts val="0"/>
              </a:spcAft>
              <a:buClr>
                <a:schemeClr val="dk1"/>
              </a:buClr>
              <a:buSzPts val="1400"/>
              <a:buNone/>
            </a:pPr>
            <a:r>
              <a:t/>
            </a:r>
            <a:endParaRPr sz="1400">
              <a:solidFill>
                <a:schemeClr val="lt1"/>
              </a:solidFill>
            </a:endParaRPr>
          </a:p>
          <a:p>
            <a:pPr indent="-425450" lvl="0" marL="514350" rtl="0" algn="l">
              <a:lnSpc>
                <a:spcPct val="90000"/>
              </a:lnSpc>
              <a:spcBef>
                <a:spcPts val="1000"/>
              </a:spcBef>
              <a:spcAft>
                <a:spcPts val="0"/>
              </a:spcAft>
              <a:buClr>
                <a:schemeClr val="dk1"/>
              </a:buClr>
              <a:buSzPts val="1400"/>
              <a:buNone/>
            </a:pPr>
            <a:r>
              <a:t/>
            </a:r>
            <a:endParaRPr sz="1400">
              <a:solidFill>
                <a:schemeClr val="lt1"/>
              </a:solidFill>
            </a:endParaRPr>
          </a:p>
          <a:p>
            <a:pPr indent="-425450" lvl="0" marL="514350" rtl="0" algn="l">
              <a:lnSpc>
                <a:spcPct val="90000"/>
              </a:lnSpc>
              <a:spcBef>
                <a:spcPts val="1000"/>
              </a:spcBef>
              <a:spcAft>
                <a:spcPts val="0"/>
              </a:spcAft>
              <a:buClr>
                <a:schemeClr val="dk1"/>
              </a:buClr>
              <a:buSzPts val="1400"/>
              <a:buNone/>
            </a:pPr>
            <a:r>
              <a:t/>
            </a:r>
            <a:endParaRPr sz="1400">
              <a:solidFill>
                <a:schemeClr val="lt1"/>
              </a:solidFill>
            </a:endParaRPr>
          </a:p>
          <a:p>
            <a:pPr indent="-425450" lvl="0" marL="514350" rtl="0" algn="l">
              <a:lnSpc>
                <a:spcPct val="90000"/>
              </a:lnSpc>
              <a:spcBef>
                <a:spcPts val="1000"/>
              </a:spcBef>
              <a:spcAft>
                <a:spcPts val="0"/>
              </a:spcAft>
              <a:buClr>
                <a:schemeClr val="dk1"/>
              </a:buClr>
              <a:buSzPts val="1400"/>
              <a:buNone/>
            </a:pPr>
            <a:r>
              <a:t/>
            </a:r>
            <a:endParaRPr sz="1400">
              <a:solidFill>
                <a:schemeClr val="lt1"/>
              </a:solidFill>
            </a:endParaRPr>
          </a:p>
        </p:txBody>
      </p:sp>
      <p:sp>
        <p:nvSpPr>
          <p:cNvPr id="141" name="Google Shape;141;p19"/>
          <p:cNvSpPr txBox="1"/>
          <p:nvPr/>
        </p:nvSpPr>
        <p:spPr>
          <a:xfrm>
            <a:off x="7426037" y="6179127"/>
            <a:ext cx="550421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GB" sz="1400">
                <a:solidFill>
                  <a:schemeClr val="lt1"/>
                </a:solidFill>
                <a:latin typeface="Calibri"/>
                <a:ea typeface="Calibri"/>
                <a:cs typeface="Calibri"/>
                <a:sym typeface="Calibri"/>
              </a:rPr>
              <a:t>Source: </a:t>
            </a:r>
            <a:r>
              <a:rPr b="1" lang="en-GB" sz="1400" u="sng">
                <a:solidFill>
                  <a:schemeClr val="hlink"/>
                </a:solidFill>
                <a:latin typeface="Calibri"/>
                <a:ea typeface="Calibri"/>
                <a:cs typeface="Calibri"/>
                <a:sym typeface="Calibri"/>
                <a:hlinkClick r:id="rId14"/>
              </a:rPr>
              <a:t>https://sentineldatahub.github.io/DataHubSystem/</a:t>
            </a:r>
            <a:endParaRPr b="1" sz="1400">
              <a:solidFill>
                <a:schemeClr val="lt1"/>
              </a:solidFill>
              <a:latin typeface="Calibri"/>
              <a:ea typeface="Calibri"/>
              <a:cs typeface="Calibri"/>
              <a:sym typeface="Calibri"/>
            </a:endParaRPr>
          </a:p>
        </p:txBody>
      </p:sp>
      <p:sp>
        <p:nvSpPr>
          <p:cNvPr id="142" name="Google Shape;142;p19"/>
          <p:cNvSpPr txBox="1"/>
          <p:nvPr/>
        </p:nvSpPr>
        <p:spPr>
          <a:xfrm>
            <a:off x="685800" y="5739650"/>
            <a:ext cx="8195400" cy="75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700">
                <a:solidFill>
                  <a:schemeClr val="lt1"/>
                </a:solidFill>
                <a:latin typeface="Calibri"/>
                <a:ea typeface="Calibri"/>
                <a:cs typeface="Calibri"/>
                <a:sym typeface="Calibri"/>
              </a:rPr>
              <a:t>THANK YOU!</a:t>
            </a:r>
            <a:endParaRPr sz="37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